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74" r:id="rId4"/>
    <p:sldId id="258" r:id="rId5"/>
    <p:sldId id="275" r:id="rId6"/>
    <p:sldId id="259" r:id="rId7"/>
    <p:sldId id="260" r:id="rId8"/>
    <p:sldId id="261" r:id="rId9"/>
    <p:sldId id="262" r:id="rId10"/>
    <p:sldId id="276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9/27/2017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8000" dirty="0" smtClean="0"/>
              <a:t>Sixth Form Study Skills  Year 13 Induction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619794"/>
          </a:xfrm>
        </p:spPr>
        <p:txBody>
          <a:bodyPr/>
          <a:lstStyle/>
          <a:p>
            <a:pPr algn="ctr"/>
            <a:r>
              <a:rPr lang="en-GB" dirty="0" smtClean="0"/>
              <a:t>J Frew – Head of Faculty - Learning and Teaching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Coleraine Grammar School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16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Private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00995"/>
            <a:ext cx="10058400" cy="4050792"/>
          </a:xfrm>
        </p:spPr>
        <p:txBody>
          <a:bodyPr>
            <a:normAutofit fontScale="77500" lnSpcReduction="20000"/>
          </a:bodyPr>
          <a:lstStyle/>
          <a:p>
            <a:r>
              <a:rPr lang="en-GB" sz="3600" dirty="0" smtClean="0"/>
              <a:t>This is one of the biggest changes facing pupils entering Year 13</a:t>
            </a:r>
          </a:p>
          <a:p>
            <a:endParaRPr lang="en-GB" sz="3600" dirty="0"/>
          </a:p>
          <a:p>
            <a:r>
              <a:rPr lang="en-GB" sz="3600" dirty="0" smtClean="0"/>
              <a:t>It is not a substitute for work at home in the evenings</a:t>
            </a:r>
          </a:p>
          <a:p>
            <a:pPr marL="0" indent="0">
              <a:buNone/>
            </a:pPr>
            <a:endParaRPr lang="en-GB" sz="3600" dirty="0" smtClean="0"/>
          </a:p>
          <a:p>
            <a:r>
              <a:rPr lang="en-GB" sz="3600" dirty="0" smtClean="0"/>
              <a:t> </a:t>
            </a:r>
            <a:r>
              <a:rPr lang="en-GB" sz="3600" dirty="0"/>
              <a:t>N</a:t>
            </a:r>
            <a:r>
              <a:rPr lang="en-GB" sz="3600" dirty="0" smtClean="0"/>
              <a:t>eeds to be used effectively from the start of Year 13</a:t>
            </a:r>
          </a:p>
          <a:p>
            <a:endParaRPr lang="en-GB" sz="3600" dirty="0"/>
          </a:p>
          <a:p>
            <a:r>
              <a:rPr lang="en-GB" sz="3600" dirty="0" smtClean="0"/>
              <a:t>Our expectation is that pupils work quietly in private study. Your son/daughter will be challenged if not adhering to this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218782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Study Time Effectively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 dirty="0" smtClean="0"/>
              <a:t>Have a plan for the week – to do list that needs to be achieved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Suggestions: </a:t>
            </a:r>
          </a:p>
          <a:p>
            <a:r>
              <a:rPr lang="en-GB" sz="2800" dirty="0"/>
              <a:t>H</a:t>
            </a:r>
            <a:r>
              <a:rPr lang="en-GB" sz="2800" dirty="0" smtClean="0"/>
              <a:t>omework</a:t>
            </a:r>
          </a:p>
          <a:p>
            <a:r>
              <a:rPr lang="en-GB" sz="2800" dirty="0"/>
              <a:t>C</a:t>
            </a:r>
            <a:r>
              <a:rPr lang="en-GB" sz="2800" dirty="0" smtClean="0"/>
              <a:t>ontrolled assessment</a:t>
            </a:r>
          </a:p>
          <a:p>
            <a:r>
              <a:rPr lang="en-GB" sz="2800" dirty="0"/>
              <a:t>R</a:t>
            </a:r>
            <a:r>
              <a:rPr lang="en-GB" sz="2800" dirty="0" smtClean="0"/>
              <a:t>eading, consolidation and revision</a:t>
            </a:r>
          </a:p>
          <a:p>
            <a:r>
              <a:rPr lang="en-GB" sz="2800" dirty="0"/>
              <a:t>N</a:t>
            </a:r>
            <a:r>
              <a:rPr lang="en-GB" sz="2800" dirty="0" smtClean="0"/>
              <a:t>ote-making</a:t>
            </a:r>
          </a:p>
          <a:p>
            <a:r>
              <a:rPr lang="en-GB" sz="2800" dirty="0"/>
              <a:t>M</a:t>
            </a:r>
            <a:r>
              <a:rPr lang="en-GB" sz="2800" dirty="0" smtClean="0"/>
              <a:t>ind-mapping</a:t>
            </a:r>
          </a:p>
          <a:p>
            <a:r>
              <a:rPr lang="en-GB" sz="2800" dirty="0" smtClean="0"/>
              <a:t>Use a planner/timetable to allocate time to these tasks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493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At Sixth Form you are likely to have various demands on your time</a:t>
            </a:r>
          </a:p>
          <a:p>
            <a:r>
              <a:rPr lang="en-GB" sz="3200" dirty="0" smtClean="0"/>
              <a:t>School</a:t>
            </a:r>
          </a:p>
          <a:p>
            <a:r>
              <a:rPr lang="en-GB" sz="3200" dirty="0" smtClean="0"/>
              <a:t>Extra-curricular activities</a:t>
            </a:r>
          </a:p>
          <a:p>
            <a:r>
              <a:rPr lang="en-GB" sz="3200" dirty="0" smtClean="0"/>
              <a:t>Part-time employment</a:t>
            </a:r>
          </a:p>
          <a:p>
            <a:r>
              <a:rPr lang="en-GB" sz="2800" dirty="0" smtClean="0"/>
              <a:t>Efficient use of your time is vital – you need a timetable. School can provide templates.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22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Stealers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Disorganisation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 smtClean="0"/>
              <a:t>Distraction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 smtClean="0"/>
              <a:t>Delay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21969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</a:t>
            </a:r>
            <a:r>
              <a:rPr lang="en-GB" dirty="0" err="1" smtClean="0"/>
              <a:t>GAInERs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Organisation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 smtClean="0"/>
              <a:t>Focus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Concentration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87999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87062"/>
            <a:ext cx="10058400" cy="45577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b="1" i="1" dirty="0" smtClean="0"/>
              <a:t>Reading is a core skill of studying</a:t>
            </a:r>
          </a:p>
          <a:p>
            <a:pPr marL="0" indent="0">
              <a:buNone/>
            </a:pPr>
            <a:endParaRPr lang="en-GB" sz="2400" b="1" i="1" dirty="0" smtClean="0"/>
          </a:p>
          <a:p>
            <a:r>
              <a:rPr lang="en-GB" sz="2800" dirty="0" smtClean="0"/>
              <a:t>3 challenges – volume of reading/complexity of material/memorising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Range of strategies to ensure effective reading – depends on purpose</a:t>
            </a:r>
          </a:p>
          <a:p>
            <a:r>
              <a:rPr lang="en-GB" sz="2800" dirty="0" smtClean="0"/>
              <a:t>Skimming</a:t>
            </a:r>
          </a:p>
          <a:p>
            <a:r>
              <a:rPr lang="en-GB" sz="2800" dirty="0" smtClean="0"/>
              <a:t>Scanning</a:t>
            </a:r>
          </a:p>
          <a:p>
            <a:r>
              <a:rPr lang="en-GB" sz="2800" dirty="0" smtClean="0"/>
              <a:t>Reading to understand</a:t>
            </a:r>
          </a:p>
          <a:p>
            <a:r>
              <a:rPr lang="en-GB" sz="2800" dirty="0" smtClean="0"/>
              <a:t>Word by word reading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15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</a:t>
            </a:r>
            <a:r>
              <a:rPr lang="en-GB" dirty="0" smtClean="0"/>
              <a:t>Skills – </a:t>
            </a:r>
            <a:r>
              <a:rPr lang="en-GB" i="1" u="sng" dirty="0" smtClean="0"/>
              <a:t>Active</a:t>
            </a:r>
            <a:r>
              <a:rPr lang="en-GB" u="sng" dirty="0" smtClean="0"/>
              <a:t> </a:t>
            </a:r>
            <a:r>
              <a:rPr lang="en-GB" dirty="0" smtClean="0"/>
              <a:t>not Passive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Read a few paragraphs – STOP – note down keywords/highlight sections</a:t>
            </a:r>
            <a:endParaRPr lang="en-GB" sz="2800" dirty="0"/>
          </a:p>
          <a:p>
            <a:r>
              <a:rPr lang="en-GB" sz="2800" dirty="0" smtClean="0"/>
              <a:t>Ask questions about the topic before reading – what do you want/need to know at end</a:t>
            </a:r>
            <a:endParaRPr lang="en-GB" sz="2800" dirty="0"/>
          </a:p>
          <a:p>
            <a:r>
              <a:rPr lang="en-GB" sz="2800" dirty="0" smtClean="0"/>
              <a:t>Literary subjects – interact with author – do you agree/disagree/what is your view</a:t>
            </a:r>
            <a:endParaRPr lang="en-GB" sz="2800" dirty="0"/>
          </a:p>
          <a:p>
            <a:r>
              <a:rPr lang="en-GB" sz="2800" dirty="0" smtClean="0"/>
              <a:t>Chunk it! – set targets – how much are you going to read? Two chapters? 30 minutes? Realistic, Manageable, Achievable.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4240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Note-Making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Note keywords and ideas</a:t>
            </a:r>
            <a:endParaRPr lang="en-GB" sz="3600" dirty="0"/>
          </a:p>
          <a:p>
            <a:r>
              <a:rPr lang="en-GB" sz="3600" dirty="0" smtClean="0"/>
              <a:t>Think before you write</a:t>
            </a:r>
            <a:endParaRPr lang="en-GB" sz="3600" dirty="0"/>
          </a:p>
          <a:p>
            <a:r>
              <a:rPr lang="en-GB" sz="3600" dirty="0" smtClean="0"/>
              <a:t>Notes brief and organised</a:t>
            </a:r>
            <a:endParaRPr lang="en-GB" sz="3600" dirty="0"/>
          </a:p>
          <a:p>
            <a:r>
              <a:rPr lang="en-GB" sz="3600" dirty="0" smtClean="0"/>
              <a:t>Headings</a:t>
            </a:r>
            <a:endParaRPr lang="en-GB" sz="3600" dirty="0"/>
          </a:p>
          <a:p>
            <a:r>
              <a:rPr lang="en-GB" sz="3600" dirty="0" smtClean="0"/>
              <a:t>Number Points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40186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Note-Making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90334"/>
            <a:ext cx="10058400" cy="4501460"/>
          </a:xfrm>
        </p:spPr>
        <p:txBody>
          <a:bodyPr>
            <a:noAutofit/>
          </a:bodyPr>
          <a:lstStyle/>
          <a:p>
            <a:r>
              <a:rPr lang="en-GB" sz="3600" dirty="0" smtClean="0"/>
              <a:t>Make page memorable</a:t>
            </a:r>
          </a:p>
          <a:p>
            <a:endParaRPr lang="en-GB" sz="3600" dirty="0"/>
          </a:p>
          <a:p>
            <a:r>
              <a:rPr lang="en-GB" sz="3600" dirty="0" smtClean="0"/>
              <a:t>Coloured pens</a:t>
            </a:r>
          </a:p>
          <a:p>
            <a:endParaRPr lang="en-GB" sz="3600" dirty="0"/>
          </a:p>
          <a:p>
            <a:r>
              <a:rPr lang="en-GB" sz="3600" dirty="0" smtClean="0"/>
              <a:t>Use of diagrams, arrows, dotted lines </a:t>
            </a:r>
            <a:r>
              <a:rPr lang="en-GB" sz="3600" dirty="0" err="1" smtClean="0"/>
              <a:t>etc</a:t>
            </a:r>
            <a:endParaRPr lang="en-GB" sz="3600" dirty="0" smtClean="0"/>
          </a:p>
          <a:p>
            <a:endParaRPr lang="en-GB" sz="3600" dirty="0"/>
          </a:p>
          <a:p>
            <a:r>
              <a:rPr lang="en-GB" sz="3600" dirty="0" smtClean="0"/>
              <a:t>Space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18265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Note-Making – </a:t>
            </a:r>
            <a:r>
              <a:rPr lang="en-GB" i="1" dirty="0" smtClean="0"/>
              <a:t>do </a:t>
            </a:r>
            <a:r>
              <a:rPr lang="en-GB" i="1" dirty="0" err="1" smtClean="0"/>
              <a:t>NOt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 smtClean="0"/>
              <a:t>Copy out large chunks of text</a:t>
            </a:r>
          </a:p>
          <a:p>
            <a:endParaRPr lang="en-GB" sz="3600" dirty="0"/>
          </a:p>
          <a:p>
            <a:r>
              <a:rPr lang="en-GB" sz="3600" dirty="0" smtClean="0"/>
              <a:t>Copying out notes over and over again to make them neater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02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Opportunities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Sixth Form is the gateway to further education and employment opportunities</a:t>
            </a:r>
          </a:p>
          <a:p>
            <a:endParaRPr lang="en-GB" sz="3200" dirty="0"/>
          </a:p>
          <a:p>
            <a:r>
              <a:rPr lang="en-GB" sz="3200" dirty="0" smtClean="0"/>
              <a:t>Young people are entering early adulthood and must take responsibility for their own learning </a:t>
            </a:r>
          </a:p>
          <a:p>
            <a:endParaRPr lang="en-GB" sz="3200" dirty="0"/>
          </a:p>
          <a:p>
            <a:r>
              <a:rPr lang="en-GB" sz="3200" dirty="0" smtClean="0"/>
              <a:t>However, they need support from school and home in partnership</a:t>
            </a:r>
          </a:p>
        </p:txBody>
      </p:sp>
    </p:spTree>
    <p:extLst>
      <p:ext uri="{BB962C8B-B14F-4D97-AF65-F5344CB8AC3E}">
        <p14:creationId xmlns:p14="http://schemas.microsoft.com/office/powerpoint/2010/main" val="32248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Feedback to improve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71145"/>
            <a:ext cx="10058400" cy="4899472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Look beyond the grade/mark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Read the teachers’ comments carefully</a:t>
            </a:r>
          </a:p>
          <a:p>
            <a:endParaRPr lang="en-GB" sz="2800" dirty="0"/>
          </a:p>
          <a:p>
            <a:r>
              <a:rPr lang="en-GB" sz="2800" dirty="0" smtClean="0"/>
              <a:t>Reflect - what needs to improve?</a:t>
            </a:r>
          </a:p>
          <a:p>
            <a:pPr marL="0" indent="0">
              <a:buNone/>
            </a:pPr>
            <a:r>
              <a:rPr lang="en-GB" sz="2800" dirty="0"/>
              <a:t>	 </a:t>
            </a:r>
            <a:r>
              <a:rPr lang="en-GB" sz="2800" dirty="0" smtClean="0"/>
              <a:t>-   what are the success criteria?</a:t>
            </a:r>
          </a:p>
          <a:p>
            <a:r>
              <a:rPr lang="en-GB" sz="2800" dirty="0" smtClean="0"/>
              <a:t>Action – how are you going to improve upon it?</a:t>
            </a:r>
          </a:p>
          <a:p>
            <a:r>
              <a:rPr lang="en-GB" sz="2800" dirty="0" smtClean="0"/>
              <a:t>Conversations – do you need to have a discussion with the teacher. This can be very helpful in understanding where you can improve.</a:t>
            </a:r>
          </a:p>
          <a:p>
            <a:pPr marL="0" indent="0">
              <a:buNone/>
            </a:pPr>
            <a:endParaRPr lang="en-GB" sz="2800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771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0"/>
            <a:ext cx="10058400" cy="1609344"/>
          </a:xfrm>
        </p:spPr>
        <p:txBody>
          <a:bodyPr/>
          <a:lstStyle/>
          <a:p>
            <a:r>
              <a:rPr lang="en-GB" dirty="0" smtClean="0"/>
              <a:t>Self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567543"/>
            <a:ext cx="10058400" cy="4820194"/>
          </a:xfrm>
        </p:spPr>
        <p:txBody>
          <a:bodyPr>
            <a:normAutofit fontScale="92500" lnSpcReduction="10000"/>
          </a:bodyPr>
          <a:lstStyle/>
          <a:p>
            <a:r>
              <a:rPr lang="en-GB" sz="3600" dirty="0" smtClean="0"/>
              <a:t>This is a key part of learning</a:t>
            </a:r>
          </a:p>
          <a:p>
            <a:r>
              <a:rPr lang="en-GB" sz="3600" dirty="0" smtClean="0"/>
              <a:t>Looking at success criteria, examination technique, what is required</a:t>
            </a:r>
          </a:p>
          <a:p>
            <a:r>
              <a:rPr lang="en-GB" sz="3600" dirty="0" smtClean="0"/>
              <a:t>Read over your work/answers  - is it meeting the success criteria?</a:t>
            </a:r>
          </a:p>
          <a:p>
            <a:r>
              <a:rPr lang="en-GB" sz="3600" dirty="0" smtClean="0"/>
              <a:t>Look at teacher’s feedback – are you likely to repeat these mistakes?</a:t>
            </a:r>
          </a:p>
          <a:p>
            <a:r>
              <a:rPr lang="en-GB" sz="3600" dirty="0" smtClean="0"/>
              <a:t>Examine – samples of high-quality work which you have been given  -what are its’ strengths? How could you improve?</a:t>
            </a:r>
          </a:p>
          <a:p>
            <a:endParaRPr lang="en-GB" sz="3600" dirty="0"/>
          </a:p>
          <a:p>
            <a:endParaRPr lang="en-GB" sz="3600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55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New in Year 13?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765" y="1795587"/>
            <a:ext cx="10058400" cy="4050792"/>
          </a:xfrm>
        </p:spPr>
        <p:txBody>
          <a:bodyPr>
            <a:noAutofit/>
          </a:bodyPr>
          <a:lstStyle/>
          <a:p>
            <a:r>
              <a:rPr lang="en-GB" sz="2800" dirty="0" smtClean="0"/>
              <a:t>Fewer </a:t>
            </a:r>
            <a:r>
              <a:rPr lang="en-GB" sz="2800" dirty="0"/>
              <a:t>s</a:t>
            </a:r>
            <a:r>
              <a:rPr lang="en-GB" sz="2800" dirty="0" smtClean="0"/>
              <a:t>ubjects </a:t>
            </a:r>
          </a:p>
          <a:p>
            <a:endParaRPr lang="en-GB" sz="2800" dirty="0"/>
          </a:p>
          <a:p>
            <a:r>
              <a:rPr lang="en-GB" sz="2800" dirty="0" smtClean="0"/>
              <a:t>Increased need for independent learning</a:t>
            </a:r>
          </a:p>
          <a:p>
            <a:endParaRPr lang="en-GB" sz="2800" dirty="0"/>
          </a:p>
          <a:p>
            <a:r>
              <a:rPr lang="en-GB" sz="2800" dirty="0" smtClean="0"/>
              <a:t>Private study time in school</a:t>
            </a:r>
          </a:p>
          <a:p>
            <a:endParaRPr lang="en-GB" sz="2800" dirty="0"/>
          </a:p>
          <a:p>
            <a:r>
              <a:rPr lang="en-GB" sz="2800" dirty="0" smtClean="0"/>
              <a:t>Courses are more rigorous in terms of content and also require higher order skills - Selection of Information/Analysis/Evaluation/Argument/Problem Solving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04979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Fail to Prepare…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Preparation, study and hard work are vital for success</a:t>
            </a:r>
          </a:p>
          <a:p>
            <a:endParaRPr lang="en-GB" sz="2800" dirty="0"/>
          </a:p>
          <a:p>
            <a:r>
              <a:rPr lang="en-GB" sz="2800" dirty="0" smtClean="0"/>
              <a:t>AS study is rigorous and demanding</a:t>
            </a:r>
          </a:p>
          <a:p>
            <a:endParaRPr lang="en-GB" sz="2800" dirty="0"/>
          </a:p>
          <a:p>
            <a:r>
              <a:rPr lang="en-GB" sz="2800" dirty="0" smtClean="0"/>
              <a:t>Acquisition of skills and knowledge for exam success and preparation for further study at A2</a:t>
            </a:r>
          </a:p>
          <a:p>
            <a:endParaRPr lang="en-GB" sz="2800" dirty="0"/>
          </a:p>
          <a:p>
            <a:r>
              <a:rPr lang="en-GB" sz="2800" dirty="0" smtClean="0"/>
              <a:t>It’s a very short year…AS examinations begin early MAY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034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 </a:t>
            </a:r>
            <a:r>
              <a:rPr lang="en-GB" dirty="0" err="1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683" y="1785077"/>
            <a:ext cx="10058400" cy="4050792"/>
          </a:xfrm>
        </p:spPr>
        <p:txBody>
          <a:bodyPr>
            <a:noAutofit/>
          </a:bodyPr>
          <a:lstStyle/>
          <a:p>
            <a:r>
              <a:rPr lang="en-GB" sz="3200" dirty="0" smtClean="0"/>
              <a:t>Are crucial to success at A2</a:t>
            </a:r>
          </a:p>
          <a:p>
            <a:endParaRPr lang="en-GB" sz="3200" dirty="0"/>
          </a:p>
          <a:p>
            <a:r>
              <a:rPr lang="en-GB" sz="3200" dirty="0" smtClean="0"/>
              <a:t>Very important for University application</a:t>
            </a:r>
          </a:p>
          <a:p>
            <a:endParaRPr lang="en-GB" sz="3200" dirty="0"/>
          </a:p>
          <a:p>
            <a:r>
              <a:rPr lang="en-GB" sz="3200" dirty="0" smtClean="0"/>
              <a:t>Poor AS results can put your place in Year 14  in CGS at risk</a:t>
            </a:r>
          </a:p>
          <a:p>
            <a:endParaRPr lang="en-GB" sz="3200" dirty="0"/>
          </a:p>
          <a:p>
            <a:r>
              <a:rPr lang="en-GB" sz="3200" dirty="0" smtClean="0"/>
              <a:t>Resits add considerably to workload and stresses of Year 14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90553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338" y="253404"/>
            <a:ext cx="10058400" cy="1609344"/>
          </a:xfrm>
        </p:spPr>
        <p:txBody>
          <a:bodyPr/>
          <a:lstStyle/>
          <a:p>
            <a:r>
              <a:rPr lang="en-GB" dirty="0" smtClean="0"/>
              <a:t>Mind-set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1448" y="1437644"/>
            <a:ext cx="8965324" cy="5668349"/>
          </a:xfrm>
        </p:spPr>
      </p:pic>
    </p:spTree>
    <p:extLst>
      <p:ext uri="{BB962C8B-B14F-4D97-AF65-F5344CB8AC3E}">
        <p14:creationId xmlns:p14="http://schemas.microsoft.com/office/powerpoint/2010/main" val="168632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Environment…..Home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Dedicated workspace</a:t>
            </a:r>
            <a:endParaRPr lang="en-GB" sz="3600" dirty="0"/>
          </a:p>
          <a:p>
            <a:r>
              <a:rPr lang="en-GB" sz="3600" dirty="0" smtClean="0"/>
              <a:t>Organised – files, books in one place</a:t>
            </a:r>
            <a:endParaRPr lang="en-GB" sz="3600" dirty="0"/>
          </a:p>
          <a:p>
            <a:r>
              <a:rPr lang="en-GB" sz="3600" dirty="0" smtClean="0"/>
              <a:t>Equipment to hand….highlighters, colouring pencils, post-its.</a:t>
            </a:r>
            <a:endParaRPr lang="en-GB" sz="3600" dirty="0"/>
          </a:p>
          <a:p>
            <a:r>
              <a:rPr lang="en-GB" sz="3600" dirty="0" smtClean="0"/>
              <a:t>Peace and quiet</a:t>
            </a:r>
            <a:endParaRPr lang="en-GB" sz="3600" dirty="0"/>
          </a:p>
          <a:p>
            <a:r>
              <a:rPr lang="en-GB" sz="3600" dirty="0" smtClean="0"/>
              <a:t>Music? Television?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28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1" t="5967" r="19903" b="6602"/>
          <a:stretch/>
        </p:blipFill>
        <p:spPr>
          <a:xfrm>
            <a:off x="1114097" y="1114096"/>
            <a:ext cx="3636579" cy="495193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79" t="13752" r="17862" b="19119"/>
          <a:stretch/>
        </p:blipFill>
        <p:spPr>
          <a:xfrm>
            <a:off x="5612525" y="1748892"/>
            <a:ext cx="5347972" cy="368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34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Environment…..School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4000" dirty="0" smtClean="0"/>
              <a:t>Dedicated Study Area</a:t>
            </a:r>
            <a:endParaRPr lang="en-GB" sz="4000" dirty="0"/>
          </a:p>
          <a:p>
            <a:r>
              <a:rPr lang="en-GB" sz="4000" dirty="0" smtClean="0"/>
              <a:t>Staff Supervision</a:t>
            </a:r>
            <a:endParaRPr lang="en-GB" sz="4000" dirty="0"/>
          </a:p>
          <a:p>
            <a:r>
              <a:rPr lang="en-GB" sz="4000" dirty="0" smtClean="0"/>
              <a:t>Quiet place for study</a:t>
            </a:r>
            <a:endParaRPr lang="en-GB" sz="4000" dirty="0"/>
          </a:p>
          <a:p>
            <a:r>
              <a:rPr lang="en-GB" sz="4000" dirty="0" smtClean="0"/>
              <a:t>Most Year 13 pupils have 16 periods of supervised study. That is approx. 25% of their time.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92496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261</TotalTime>
  <Words>643</Words>
  <Application>Microsoft Office PowerPoint</Application>
  <PresentationFormat>Widescreen</PresentationFormat>
  <Paragraphs>134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Rockwell</vt:lpstr>
      <vt:lpstr>Rockwell Condensed</vt:lpstr>
      <vt:lpstr>Wingdings</vt:lpstr>
      <vt:lpstr>Wood Type</vt:lpstr>
      <vt:lpstr>Sixth Form Study Skills  Year 13 Induction</vt:lpstr>
      <vt:lpstr>Opportunities</vt:lpstr>
      <vt:lpstr>What is New in Year 13?</vt:lpstr>
      <vt:lpstr>Fail to Prepare…</vt:lpstr>
      <vt:lpstr>AS ResUlts</vt:lpstr>
      <vt:lpstr>Mind-set</vt:lpstr>
      <vt:lpstr>Learning Environment…..Home</vt:lpstr>
      <vt:lpstr>PowerPoint Presentation</vt:lpstr>
      <vt:lpstr>Learning Environment…..School</vt:lpstr>
      <vt:lpstr>Private Study</vt:lpstr>
      <vt:lpstr>Using Study Time Effectively</vt:lpstr>
      <vt:lpstr>Time Management</vt:lpstr>
      <vt:lpstr>Time Stealers</vt:lpstr>
      <vt:lpstr>TIME GAInERs</vt:lpstr>
      <vt:lpstr>Reading Skills</vt:lpstr>
      <vt:lpstr>Reading Skills – Active not Passive</vt:lpstr>
      <vt:lpstr>Note-Making</vt:lpstr>
      <vt:lpstr>Note-Making </vt:lpstr>
      <vt:lpstr>Note-Making – do NOt</vt:lpstr>
      <vt:lpstr>Using Feedback to improve</vt:lpstr>
      <vt:lpstr>Self Assessment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Sixth Form Study Skills</dc:title>
  <dc:creator>J Frew</dc:creator>
  <cp:lastModifiedBy>S Taggart</cp:lastModifiedBy>
  <cp:revision>65</cp:revision>
  <dcterms:created xsi:type="dcterms:W3CDTF">2017-09-14T10:44:48Z</dcterms:created>
  <dcterms:modified xsi:type="dcterms:W3CDTF">2017-09-27T13:06:52Z</dcterms:modified>
</cp:coreProperties>
</file>